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8.bin" ContentType="application/vnd.openxmlformats-officedocument.oleObject"/>
  <Override PartName="/ppt/notesSlides/notesSlide4.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5.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37"/>
  </p:notesMasterIdLst>
  <p:sldIdLst>
    <p:sldId id="256" r:id="rId2"/>
    <p:sldId id="308" r:id="rId3"/>
    <p:sldId id="309" r:id="rId4"/>
    <p:sldId id="310" r:id="rId5"/>
    <p:sldId id="257" r:id="rId6"/>
    <p:sldId id="312" r:id="rId7"/>
    <p:sldId id="311" r:id="rId8"/>
    <p:sldId id="323" r:id="rId9"/>
    <p:sldId id="325" r:id="rId10"/>
    <p:sldId id="324" r:id="rId11"/>
    <p:sldId id="322" r:id="rId12"/>
    <p:sldId id="293" r:id="rId13"/>
    <p:sldId id="321" r:id="rId14"/>
    <p:sldId id="315" r:id="rId15"/>
    <p:sldId id="314" r:id="rId16"/>
    <p:sldId id="333" r:id="rId17"/>
    <p:sldId id="318" r:id="rId18"/>
    <p:sldId id="326" r:id="rId19"/>
    <p:sldId id="330" r:id="rId20"/>
    <p:sldId id="331" r:id="rId21"/>
    <p:sldId id="334" r:id="rId22"/>
    <p:sldId id="335" r:id="rId23"/>
    <p:sldId id="336" r:id="rId24"/>
    <p:sldId id="338" r:id="rId25"/>
    <p:sldId id="337" r:id="rId26"/>
    <p:sldId id="327" r:id="rId27"/>
    <p:sldId id="328" r:id="rId28"/>
    <p:sldId id="329" r:id="rId29"/>
    <p:sldId id="313" r:id="rId30"/>
    <p:sldId id="290" r:id="rId31"/>
    <p:sldId id="306" r:id="rId32"/>
    <p:sldId id="305" r:id="rId33"/>
    <p:sldId id="295" r:id="rId34"/>
    <p:sldId id="261" r:id="rId35"/>
    <p:sldId id="28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271" autoAdjust="0"/>
  </p:normalViewPr>
  <p:slideViewPr>
    <p:cSldViewPr snapToGrid="0" snapToObjects="1">
      <p:cViewPr>
        <p:scale>
          <a:sx n="95" d="100"/>
          <a:sy n="95" d="100"/>
        </p:scale>
        <p:origin x="-1688" y="-2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 Id="rId3"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emf"/><Relationship Id="rId2"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wmf"/><Relationship Id="rId2" Type="http://schemas.openxmlformats.org/officeDocument/2006/relationships/image" Target="../media/image60.wmf"/><Relationship Id="rId3"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conclusion, with reasonable parameters, the point charge APBS model is somewhat predictive of the experimentally seen frequencies.  However, this is sensitive to both the box positions as well as the dielectric chosen.  For the box position, I’m working on determining what makes a consistently “best” box position independent of probe location.  For the dielectric, I’m working on eliminating that as a relevant parameter by explicitly modeling </a:t>
            </a:r>
            <a:r>
              <a:rPr lang="en-US" baseline="0" dirty="0" err="1" smtClean="0"/>
              <a:t>polarizability</a:t>
            </a:r>
            <a:r>
              <a:rPr lang="en-US" baseline="0" dirty="0" smtClean="0"/>
              <a:t> with Dr. </a:t>
            </a:r>
            <a:r>
              <a:rPr lang="en-US" baseline="0" dirty="0" err="1" smtClean="0"/>
              <a:t>Ren</a:t>
            </a:r>
            <a:r>
              <a:rPr lang="en-US" baseline="0" dirty="0" smtClean="0"/>
              <a:t> and Dr. </a:t>
            </a:r>
            <a:r>
              <a:rPr lang="en-US" baseline="0" dirty="0" err="1" smtClean="0"/>
              <a:t>Schnieders</a:t>
            </a:r>
            <a:r>
              <a:rPr lang="en-US" baseline="0" dirty="0" smtClean="0"/>
              <a:t>.</a:t>
            </a:r>
          </a:p>
          <a:p>
            <a:endParaRPr lang="en-US" baseline="0" dirty="0" smtClean="0"/>
          </a:p>
          <a:p>
            <a:r>
              <a:rPr lang="en-US" baseline="0" dirty="0" smtClean="0"/>
              <a:t>Finally, I do plan to move on to explicit solvent electrostatics calculations once I’ve fully investigated the current implicit solvent systems.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2454274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8/3/15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emf"/><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1" Type="http://schemas.openxmlformats.org/officeDocument/2006/relationships/oleObject" Target="../embeddings/oleObject11.bin"/><Relationship Id="rId12" Type="http://schemas.openxmlformats.org/officeDocument/2006/relationships/image" Target="../media/image33.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image" Target="../media/image34.emf"/><Relationship Id="rId4" Type="http://schemas.openxmlformats.org/officeDocument/2006/relationships/oleObject" Target="../embeddings/oleObject9.bin"/><Relationship Id="rId5" Type="http://schemas.openxmlformats.org/officeDocument/2006/relationships/image" Target="../media/image31.emf"/><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emf"/><Relationship Id="rId9" Type="http://schemas.openxmlformats.org/officeDocument/2006/relationships/oleObject" Target="../embeddings/oleObject10.bin"/><Relationship Id="rId10"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oleObject" Target="../embeddings/oleObject12.bin"/><Relationship Id="rId5"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4.png"/><Relationship Id="rId5" Type="http://schemas.openxmlformats.org/officeDocument/2006/relationships/package" Target="../embeddings/Microsoft_Word_Document2.docx"/><Relationship Id="rId6" Type="http://schemas.openxmlformats.org/officeDocument/2006/relationships/image" Target="../media/image45.png"/><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1" Type="http://schemas.openxmlformats.org/officeDocument/2006/relationships/slideLayout" Target="../slideLayouts/slideLayout7.xml"/><Relationship Id="rId2"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52.emf"/><Relationship Id="rId5" Type="http://schemas.openxmlformats.org/officeDocument/2006/relationships/oleObject" Target="../embeddings/oleObject14.bin"/><Relationship Id="rId6" Type="http://schemas.openxmlformats.org/officeDocument/2006/relationships/image" Target="../media/image53.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microsoft.com/office/2007/relationships/hdphoto" Target="../media/hdphoto2.wdp"/><Relationship Id="rId6" Type="http://schemas.openxmlformats.org/officeDocument/2006/relationships/image" Target="../media/image56.png"/><Relationship Id="rId7"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57.emf"/><Relationship Id="rId5" Type="http://schemas.openxmlformats.org/officeDocument/2006/relationships/oleObject" Target="../embeddings/oleObject16.bin"/><Relationship Id="rId6" Type="http://schemas.openxmlformats.org/officeDocument/2006/relationships/image" Target="../media/image58.e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59.wmf"/><Relationship Id="rId5" Type="http://schemas.openxmlformats.org/officeDocument/2006/relationships/oleObject" Target="../embeddings/oleObject18.bin"/><Relationship Id="rId6" Type="http://schemas.openxmlformats.org/officeDocument/2006/relationships/image" Target="../media/image60.wmf"/><Relationship Id="rId7" Type="http://schemas.openxmlformats.org/officeDocument/2006/relationships/oleObject" Target="../embeddings/oleObject19.bin"/><Relationship Id="rId8" Type="http://schemas.openxmlformats.org/officeDocument/2006/relationships/image" Target="../media/image61.w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10.emf"/><Relationship Id="rId13" Type="http://schemas.openxmlformats.org/officeDocument/2006/relationships/oleObject" Target="../embeddings/oleObject5.bin"/><Relationship Id="rId14" Type="http://schemas.openxmlformats.org/officeDocument/2006/relationships/oleObject" Target="../embeddings/oleObject6.bin"/><Relationship Id="rId15" Type="http://schemas.openxmlformats.org/officeDocument/2006/relationships/image" Target="../media/image13.png"/><Relationship Id="rId16"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oleObject" Target="../embeddings/oleObject1.bin"/><Relationship Id="rId6" Type="http://schemas.openxmlformats.org/officeDocument/2006/relationships/image" Target="../media/image7.emf"/><Relationship Id="rId7" Type="http://schemas.openxmlformats.org/officeDocument/2006/relationships/oleObject" Target="../embeddings/oleObject2.bin"/><Relationship Id="rId8" Type="http://schemas.openxmlformats.org/officeDocument/2006/relationships/image" Target="../media/image8.emf"/><Relationship Id="rId9" Type="http://schemas.openxmlformats.org/officeDocument/2006/relationships/oleObject" Target="../embeddings/oleObject3.bin"/><Relationship Id="rId10"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9.emf"/><Relationship Id="rId5" Type="http://schemas.openxmlformats.org/officeDocument/2006/relationships/oleObject" Target="../embeddings/oleObject8.bin"/><Relationship Id="rId6" Type="http://schemas.openxmlformats.org/officeDocument/2006/relationships/image" Target="../media/image18.emf"/><Relationship Id="rId7"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a:t>
            </a:r>
            <a:r>
              <a:rPr lang="en-US" dirty="0" smtClean="0"/>
              <a:t>W. Ritchie</a:t>
            </a:r>
            <a:endParaRPr lang="en-US" dirty="0" smtClean="0"/>
          </a:p>
          <a:p>
            <a:r>
              <a:rPr lang="en-US" dirty="0" smtClean="0"/>
              <a:t>Adviser: Lauren J. Webb</a:t>
            </a:r>
            <a:endParaRPr lang="en-US" dirty="0" smtClean="0"/>
          </a:p>
          <a:p>
            <a:r>
              <a:rPr lang="en-US" dirty="0" smtClean="0"/>
              <a:t>The University of Texas at Austin</a:t>
            </a:r>
          </a:p>
          <a:p>
            <a:r>
              <a:rPr lang="en-US" dirty="0" smtClean="0"/>
              <a:t>Department of </a:t>
            </a:r>
            <a:r>
              <a:rPr lang="en-US" dirty="0" smtClean="0"/>
              <a:t>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rot="10800000" flipH="1" flipV="1">
              <a:off x="4627010" y="4212569"/>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2207090" y="6100681"/>
            <a:ext cx="4247974" cy="475956"/>
            <a:chOff x="963240" y="6100681"/>
            <a:chExt cx="4247974" cy="475956"/>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963240"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6457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2"/>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grpSp>
      <p:pic>
        <p:nvPicPr>
          <p:cNvPr id="3" name="Picture 2"/>
          <p:cNvPicPr/>
          <p:nvPr/>
        </p:nvPicPr>
        <p:blipFill>
          <a:blip r:embed="rId3"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Approach</a:t>
            </a:r>
            <a:endParaRPr lang="en-US" dirty="0"/>
          </a:p>
        </p:txBody>
      </p:sp>
      <p:grpSp>
        <p:nvGrpSpPr>
          <p:cNvPr id="4" name="Group 3"/>
          <p:cNvGrpSpPr/>
          <p:nvPr/>
        </p:nvGrpSpPr>
        <p:grpSpPr>
          <a:xfrm>
            <a:off x="0" y="1649274"/>
            <a:ext cx="9184625" cy="4539598"/>
            <a:chOff x="0" y="1649274"/>
            <a:chExt cx="9184625" cy="4539598"/>
          </a:xfrm>
        </p:grpSpPr>
        <p:pic>
          <p:nvPicPr>
            <p:cNvPr id="5" name="Picture 4" descr="pdb.tga"/>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0" y="2464903"/>
              <a:ext cx="2085225" cy="3098387"/>
            </a:xfrm>
            <a:prstGeom prst="rect">
              <a:avLst/>
            </a:prstGeom>
          </p:spPr>
        </p:pic>
        <p:pic>
          <p:nvPicPr>
            <p:cNvPr id="6" name="Picture 5" descr="md-time.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411956" y="2492182"/>
              <a:ext cx="2180177" cy="3071107"/>
            </a:xfrm>
            <a:prstGeom prst="rect">
              <a:avLst/>
            </a:prstGeom>
          </p:spPr>
        </p:pic>
        <p:sp>
          <p:nvSpPr>
            <p:cNvPr id="7" name="Rectangle 6"/>
            <p:cNvSpPr/>
            <p:nvPr/>
          </p:nvSpPr>
          <p:spPr>
            <a:xfrm>
              <a:off x="4983824" y="3390808"/>
              <a:ext cx="1605364" cy="1282038"/>
            </a:xfrm>
            <a:prstGeom prst="rect">
              <a:avLst/>
            </a:prstGeom>
            <a:solidFill>
              <a:srgbClr val="000000"/>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grpSp>
          <p:nvGrpSpPr>
            <p:cNvPr id="8" name="Group 7"/>
            <p:cNvGrpSpPr/>
            <p:nvPr/>
          </p:nvGrpSpPr>
          <p:grpSpPr>
            <a:xfrm>
              <a:off x="2175267" y="5569492"/>
              <a:ext cx="2508425" cy="461696"/>
              <a:chOff x="2175267" y="5569492"/>
              <a:chExt cx="2508425" cy="461696"/>
            </a:xfrm>
          </p:grpSpPr>
          <p:sp>
            <p:nvSpPr>
              <p:cNvPr id="25" name="Rectangle 24"/>
              <p:cNvSpPr/>
              <p:nvPr/>
            </p:nvSpPr>
            <p:spPr>
              <a:xfrm>
                <a:off x="2411956" y="5569492"/>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5661856"/>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5661856"/>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9" name="TextBox 8"/>
            <p:cNvSpPr txBox="1"/>
            <p:nvPr/>
          </p:nvSpPr>
          <p:spPr>
            <a:xfrm>
              <a:off x="359416" y="1821208"/>
              <a:ext cx="1500343" cy="369332"/>
            </a:xfrm>
            <a:prstGeom prst="rect">
              <a:avLst/>
            </a:prstGeom>
            <a:noFill/>
          </p:spPr>
          <p:txBody>
            <a:bodyPr wrap="none" rtlCol="0">
              <a:spAutoFit/>
            </a:bodyPr>
            <a:lstStyle/>
            <a:p>
              <a:r>
                <a:rPr lang="en-US" dirty="0" smtClean="0"/>
                <a:t>PDB Structure</a:t>
              </a:r>
              <a:endParaRPr lang="en-US" dirty="0"/>
            </a:p>
          </p:txBody>
        </p:sp>
        <p:sp>
          <p:nvSpPr>
            <p:cNvPr id="10" name="TextBox 9"/>
            <p:cNvSpPr txBox="1"/>
            <p:nvPr/>
          </p:nvSpPr>
          <p:spPr>
            <a:xfrm>
              <a:off x="2659634" y="1821208"/>
              <a:ext cx="1488847" cy="369332"/>
            </a:xfrm>
            <a:prstGeom prst="rect">
              <a:avLst/>
            </a:prstGeom>
            <a:noFill/>
          </p:spPr>
          <p:txBody>
            <a:bodyPr wrap="none" rtlCol="0">
              <a:spAutoFit/>
            </a:bodyPr>
            <a:lstStyle/>
            <a:p>
              <a:r>
                <a:rPr lang="en-US" dirty="0" smtClean="0"/>
                <a:t>MD Ensemble</a:t>
              </a:r>
              <a:endParaRPr lang="en-US" dirty="0"/>
            </a:p>
          </p:txBody>
        </p:sp>
        <p:sp>
          <p:nvSpPr>
            <p:cNvPr id="11" name="TextBox 10"/>
            <p:cNvSpPr txBox="1"/>
            <p:nvPr/>
          </p:nvSpPr>
          <p:spPr>
            <a:xfrm>
              <a:off x="7104346" y="1821208"/>
              <a:ext cx="1847043" cy="369332"/>
            </a:xfrm>
            <a:prstGeom prst="rect">
              <a:avLst/>
            </a:prstGeom>
            <a:noFill/>
          </p:spPr>
          <p:txBody>
            <a:bodyPr wrap="none" rtlCol="0">
              <a:spAutoFit/>
            </a:bodyPr>
            <a:lstStyle/>
            <a:p>
              <a:r>
                <a:rPr lang="en-US" dirty="0" smtClean="0"/>
                <a:t>Electrostatic Field</a:t>
              </a:r>
              <a:endParaRPr lang="en-US" dirty="0"/>
            </a:p>
          </p:txBody>
        </p:sp>
        <p:sp>
          <p:nvSpPr>
            <p:cNvPr id="12" name="Rectangle 11"/>
            <p:cNvSpPr/>
            <p:nvPr/>
          </p:nvSpPr>
          <p:spPr>
            <a:xfrm>
              <a:off x="0" y="1651369"/>
              <a:ext cx="2175267"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75267" y="1651369"/>
              <a:ext cx="250842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52759" y="1651369"/>
              <a:ext cx="2291241"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1979559"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487414"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electrostatics.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64739" y="2442161"/>
              <a:ext cx="2267281" cy="3259133"/>
            </a:xfrm>
            <a:prstGeom prst="rect">
              <a:avLst/>
            </a:prstGeom>
          </p:spPr>
        </p:pic>
        <p:sp>
          <p:nvSpPr>
            <p:cNvPr id="18" name="Right Arrow 17"/>
            <p:cNvSpPr/>
            <p:nvPr/>
          </p:nvSpPr>
          <p:spPr>
            <a:xfrm>
              <a:off x="6656488"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91704" y="1649274"/>
              <a:ext cx="216105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0" y="231036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rot="16200000">
              <a:off x="7703015" y="4707263"/>
              <a:ext cx="619379" cy="2343840"/>
              <a:chOff x="6825998" y="1945513"/>
              <a:chExt cx="619379" cy="4194262"/>
            </a:xfrm>
          </p:grpSpPr>
          <p:pic>
            <p:nvPicPr>
              <p:cNvPr id="22" name="Picture 22"/>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5551489" y="3973511"/>
                <a:ext cx="3657601" cy="130175"/>
              </a:xfrm>
              <a:prstGeom prst="rect">
                <a:avLst/>
              </a:prstGeom>
              <a:noFill/>
              <a:ln w="9525">
                <a:noFill/>
                <a:miter lim="800000"/>
                <a:headEnd/>
                <a:tailEnd/>
              </a:ln>
            </p:spPr>
          </p:pic>
          <p:sp>
            <p:nvSpPr>
              <p:cNvPr id="24" name="Text Box 6"/>
              <p:cNvSpPr txBox="1">
                <a:spLocks noChangeArrowheads="1"/>
              </p:cNvSpPr>
              <p:nvPr/>
            </p:nvSpPr>
            <p:spPr bwMode="auto">
              <a:xfrm rot="5400000">
                <a:off x="6297336" y="2474175"/>
                <a:ext cx="1642099"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sp>
            <p:nvSpPr>
              <p:cNvPr id="23" name="Text Box 5"/>
              <p:cNvSpPr txBox="1">
                <a:spLocks noChangeArrowheads="1"/>
              </p:cNvSpPr>
              <p:nvPr/>
            </p:nvSpPr>
            <p:spPr bwMode="auto">
              <a:xfrm rot="5400000">
                <a:off x="6266773" y="4995770"/>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grpSp>
      </p:grpSp>
      <p:sp>
        <p:nvSpPr>
          <p:cNvPr id="28" name="Rectangle 27"/>
          <p:cNvSpPr/>
          <p:nvPr/>
        </p:nvSpPr>
        <p:spPr>
          <a:xfrm>
            <a:off x="4721411" y="1651369"/>
            <a:ext cx="4348723" cy="4509522"/>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241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220407986"/>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3"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5661" name="Equation" r:id="rId4" imgW="1790700" imgH="558800" progId="Equation.DSMT4">
                  <p:embed/>
                </p:oleObj>
              </mc:Choice>
              <mc:Fallback>
                <p:oleObj name="Equation" r:id="rId4" imgW="1790700" imgH="558800" progId="Equation.DSMT4">
                  <p:embed/>
                  <p:pic>
                    <p:nvPicPr>
                      <p:cNvPr id="0" name=""/>
                      <p:cNvPicPr/>
                      <p:nvPr/>
                    </p:nvPicPr>
                    <p:blipFill>
                      <a:blip r:embed="rId5"/>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8"/>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5662" name="Equation" r:id="rId9" imgW="685800" imgH="203200" progId="Equation.DSMT4">
                    <p:embed/>
                  </p:oleObj>
                </mc:Choice>
                <mc:Fallback>
                  <p:oleObj name="Equation" r:id="rId9" imgW="685800" imgH="203200" progId="Equation.DSMT4">
                    <p:embed/>
                    <p:pic>
                      <p:nvPicPr>
                        <p:cNvPr id="0" name=""/>
                        <p:cNvPicPr/>
                        <p:nvPr/>
                      </p:nvPicPr>
                      <p:blipFill>
                        <a:blip r:embed="rId10"/>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5663" name="Equation" r:id="rId11" imgW="1346200" imgH="495300" progId="Equation.DSMT4">
                  <p:embed/>
                </p:oleObj>
              </mc:Choice>
              <mc:Fallback>
                <p:oleObj name="Equation" r:id="rId11" imgW="1346200" imgH="495300" progId="Equation.DSMT4">
                  <p:embed/>
                  <p:pic>
                    <p:nvPicPr>
                      <p:cNvPr id="0" name=""/>
                      <p:cNvPicPr/>
                      <p:nvPr/>
                    </p:nvPicPr>
                    <p:blipFill>
                      <a:blip r:embed="rId12"/>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175045881"/>
              </p:ext>
            </p:extLst>
          </p:nvPr>
        </p:nvGraphicFramePr>
        <p:xfrm>
          <a:off x="50419" y="2570792"/>
          <a:ext cx="9052852" cy="2804618"/>
        </p:xfrm>
        <a:graphic>
          <a:graphicData uri="http://schemas.openxmlformats.org/drawingml/2006/table">
            <a:tbl>
              <a:tblPr>
                <a:tableStyleId>{5C22544A-7EE6-4342-B048-85BDC9FD1C3A}</a:tableStyleId>
              </a:tblPr>
              <a:tblGrid>
                <a:gridCol w="4526426"/>
                <a:gridCol w="4526426"/>
              </a:tblGrid>
              <a:tr h="2804618">
                <a:tc>
                  <a:txBody>
                    <a:bodyPr/>
                    <a:lstStyle/>
                    <a:p>
                      <a:pPr algn="ctr"/>
                      <a:r>
                        <a:rPr lang="en-US" sz="2700" dirty="0" smtClean="0"/>
                        <a:t>PB Implicit Solvent</a:t>
                      </a:r>
                      <a:endParaRPr lang="en-US" sz="2700" dirty="0"/>
                    </a:p>
                  </a:txBody>
                  <a:tcPr marL="137269" marR="137269" marT="68634" marB="6863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700" dirty="0" smtClean="0"/>
                        <a:t>PB w/ Select Explicit Water</a:t>
                      </a:r>
                      <a:endParaRPr lang="en-US" sz="2700" dirty="0"/>
                    </a:p>
                  </a:txBody>
                  <a:tcPr marL="137269" marR="137269" marT="68634" marB="6863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9" name="Picture 18"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5760124" y="2527746"/>
            <a:ext cx="2320817" cy="3349360"/>
          </a:xfrm>
          <a:prstGeom prst="rect">
            <a:avLst/>
          </a:prstGeom>
        </p:spPr>
      </p:pic>
      <p:graphicFrame>
        <p:nvGraphicFramePr>
          <p:cNvPr id="24" name="Object 23"/>
          <p:cNvGraphicFramePr>
            <a:graphicFrameLocks noChangeAspect="1"/>
          </p:cNvGraphicFramePr>
          <p:nvPr>
            <p:extLst>
              <p:ext uri="{D42A27DB-BD31-4B8C-83A1-F6EECF244321}">
                <p14:modId xmlns:p14="http://schemas.microsoft.com/office/powerpoint/2010/main" val="1299257639"/>
              </p:ext>
            </p:extLst>
          </p:nvPr>
        </p:nvGraphicFramePr>
        <p:xfrm>
          <a:off x="457200" y="3479514"/>
          <a:ext cx="3607689" cy="1327357"/>
        </p:xfrm>
        <a:graphic>
          <a:graphicData uri="http://schemas.openxmlformats.org/presentationml/2006/ole">
            <mc:AlternateContent xmlns:mc="http://schemas.openxmlformats.org/markup-compatibility/2006">
              <mc:Choice xmlns:v="urn:schemas-microsoft-com:vml" Requires="v">
                <p:oleObj spid="_x0000_s14448" name="Equation" r:id="rId4" imgW="1346200" imgH="495300" progId="Equation.DSMT4">
                  <p:embed/>
                </p:oleObj>
              </mc:Choice>
              <mc:Fallback>
                <p:oleObj name="Equation" r:id="rId4" imgW="1346200" imgH="495300" progId="Equation.DSMT4">
                  <p:embed/>
                  <p:pic>
                    <p:nvPicPr>
                      <p:cNvPr id="0" name=""/>
                      <p:cNvPicPr/>
                      <p:nvPr/>
                    </p:nvPicPr>
                    <p:blipFill>
                      <a:blip r:embed="rId5"/>
                      <a:stretch>
                        <a:fillRect/>
                      </a:stretch>
                    </p:blipFill>
                    <p:spPr>
                      <a:xfrm>
                        <a:off x="457200" y="3479514"/>
                        <a:ext cx="3607689" cy="1327357"/>
                      </a:xfrm>
                      <a:prstGeom prst="rect">
                        <a:avLst/>
                      </a:prstGeom>
                    </p:spPr>
                  </p:pic>
                </p:oleObj>
              </mc:Fallback>
            </mc:AlternateContent>
          </a:graphicData>
        </a:graphic>
      </p:graphicFrame>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PB: Reaction Field Method (RFM)</a:t>
            </a:r>
            <a:endParaRPr lang="en-US" dirty="0"/>
          </a:p>
        </p:txBody>
      </p:sp>
      <p:pic>
        <p:nvPicPr>
          <p:cNvPr id="3" name="Picture 2"/>
          <p:cNvPicPr>
            <a:picLocks noChangeAspect="1"/>
          </p:cNvPicPr>
          <p:nvPr/>
        </p:nvPicPr>
        <p:blipFill>
          <a:blip r:embed="rId2"/>
          <a:stretch>
            <a:fillRect/>
          </a:stretch>
        </p:blipFill>
        <p:spPr>
          <a:xfrm>
            <a:off x="902369" y="1353552"/>
            <a:ext cx="7339263" cy="5504447"/>
          </a:xfrm>
          <a:prstGeom prst="rect">
            <a:avLst/>
          </a:prstGeom>
        </p:spPr>
      </p:pic>
    </p:spTree>
    <p:extLst>
      <p:ext uri="{BB962C8B-B14F-4D97-AF65-F5344CB8AC3E}">
        <p14:creationId xmlns:p14="http://schemas.microsoft.com/office/powerpoint/2010/main" val="349721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3366FF"/>
                </a:solidFill>
                <a:latin typeface="Calibri"/>
                <a:cs typeface="Calibri"/>
              </a:rPr>
              <a:t>Blue: Shifted towards system center of mass</a:t>
            </a:r>
          </a:p>
          <a:p>
            <a:r>
              <a:rPr lang="en-US" sz="2800" dirty="0" smtClean="0">
                <a:solidFill>
                  <a:srgbClr val="008000"/>
                </a:solidFill>
                <a:latin typeface="Calibri"/>
                <a:cs typeface="Calibri"/>
              </a:rPr>
              <a:t>Green: Shifted towards Ralβ center of mass</a:t>
            </a: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1371600" y="0"/>
            <a:ext cx="12497494" cy="6858000"/>
          </a:xfrm>
          <a:prstGeom prst="rect">
            <a:avLst/>
          </a:prstGeom>
        </p:spPr>
      </p:pic>
      <p:grpSp>
        <p:nvGrpSpPr>
          <p:cNvPr id="5" name="Group 4"/>
          <p:cNvGrpSpPr/>
          <p:nvPr/>
        </p:nvGrpSpPr>
        <p:grpSpPr>
          <a:xfrm>
            <a:off x="6852995" y="183071"/>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396500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p:nvPr/>
        </p:nvPicPr>
        <p:blipFill>
          <a:blip r:embed="rId2">
            <a:extLst>
              <a:ext uri="{28A0092B-C50C-407E-A947-70E740481C1C}">
                <a14:useLocalDpi xmlns:a14="http://schemas.microsoft.com/office/drawing/2010/main"/>
              </a:ext>
            </a:extLst>
          </a:blip>
          <a:srcRect/>
          <a:stretch>
            <a:fillRect/>
          </a:stretch>
        </p:blipFill>
        <p:spPr bwMode="auto">
          <a:xfrm>
            <a:off x="1828800" y="-228600"/>
            <a:ext cx="5486400" cy="7315200"/>
          </a:xfrm>
          <a:prstGeom prst="rect">
            <a:avLst/>
          </a:prstGeom>
          <a:noFill/>
          <a:ln>
            <a:noFill/>
          </a:ln>
        </p:spPr>
      </p:pic>
    </p:spTree>
    <p:extLst>
      <p:ext uri="{BB962C8B-B14F-4D97-AF65-F5344CB8AC3E}">
        <p14:creationId xmlns:p14="http://schemas.microsoft.com/office/powerpoint/2010/main" val="3597638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Study Protein Electrostatics?</a:t>
            </a:r>
            <a:endParaRPr lang="en-US" dirty="0"/>
          </a:p>
        </p:txBody>
      </p:sp>
      <p:pic>
        <p:nvPicPr>
          <p:cNvPr id="3" name="Content Placeholder 4" descr="1lfd_1gua_overlap.tga"/>
          <p:cNvPicPr>
            <a:picLocks noChangeAspect="1"/>
          </p:cNvPicPr>
          <p:nvPr/>
        </p:nvPicPr>
        <p:blipFill rotWithShape="1">
          <a:blip r:embed="rId2" cstate="print">
            <a:extLst>
              <a:ext uri="{28A0092B-C50C-407E-A947-70E740481C1C}">
                <a14:useLocalDpi xmlns:a14="http://schemas.microsoft.com/office/drawing/2010/main"/>
              </a:ext>
            </a:extLst>
          </a:blip>
          <a:srcRect l="36679" t="22091" r="36013" b="27346"/>
          <a:stretch/>
        </p:blipFill>
        <p:spPr>
          <a:xfrm>
            <a:off x="457200" y="1664686"/>
            <a:ext cx="4057259" cy="4122453"/>
          </a:xfrm>
          <a:prstGeom prst="rect">
            <a:avLst/>
          </a:prstGeom>
        </p:spPr>
      </p:pic>
      <p:sp>
        <p:nvSpPr>
          <p:cNvPr id="4" name="TextBox 3"/>
          <p:cNvSpPr txBox="1"/>
          <p:nvPr/>
        </p:nvSpPr>
        <p:spPr>
          <a:xfrm>
            <a:off x="0" y="5934670"/>
            <a:ext cx="3595856"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3"/>
          <a:stretch>
            <a:fillRect/>
          </a:stretch>
        </p:blipFill>
        <p:spPr>
          <a:xfrm>
            <a:off x="3911849" y="1849048"/>
            <a:ext cx="4597400" cy="1117600"/>
          </a:xfrm>
          <a:prstGeom prst="rect">
            <a:avLst/>
          </a:prstGeom>
        </p:spPr>
      </p:pic>
      <p:sp>
        <p:nvSpPr>
          <p:cNvPr id="6" name="TextBox 5"/>
          <p:cNvSpPr txBox="1"/>
          <p:nvPr/>
        </p:nvSpPr>
        <p:spPr>
          <a:xfrm>
            <a:off x="4372827" y="3798576"/>
            <a:ext cx="4576491" cy="1015663"/>
          </a:xfrm>
          <a:prstGeom prst="rect">
            <a:avLst/>
          </a:prstGeom>
          <a:noFill/>
        </p:spPr>
        <p:txBody>
          <a:bodyPr wrap="square" rtlCol="0">
            <a:spAutoFit/>
          </a:bodyPr>
          <a:lstStyle/>
          <a:p>
            <a:r>
              <a:rPr lang="en-US" sz="2000" dirty="0" smtClean="0"/>
              <a:t>50% amino acid identity</a:t>
            </a:r>
          </a:p>
          <a:p>
            <a:r>
              <a:rPr lang="en-US" sz="2000" dirty="0" smtClean="0"/>
              <a:t>80% amino acid homology</a:t>
            </a:r>
          </a:p>
          <a:p>
            <a:r>
              <a:rPr lang="en-US" sz="2000" dirty="0" smtClean="0"/>
              <a:t>0.7 </a:t>
            </a:r>
            <a:r>
              <a:rPr lang="en-US" sz="2000" dirty="0" err="1" smtClean="0"/>
              <a:t>Å</a:t>
            </a:r>
            <a:r>
              <a:rPr lang="en-US" sz="2000" dirty="0" smtClean="0"/>
              <a:t> effector binding surface RMSD</a:t>
            </a:r>
            <a:endParaRPr lang="en-US" sz="2000" dirty="0"/>
          </a:p>
        </p:txBody>
      </p:sp>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p:nvPr/>
        </p:nvPicPr>
        <p:blipFill>
          <a:blip r:embed="rId2">
            <a:extLst>
              <a:ext uri="{28A0092B-C50C-407E-A947-70E740481C1C}">
                <a14:useLocalDpi xmlns:a14="http://schemas.microsoft.com/office/drawing/2010/main"/>
              </a:ext>
            </a:extLst>
          </a:blip>
          <a:srcRect/>
          <a:stretch>
            <a:fillRect/>
          </a:stretch>
        </p:blipFill>
        <p:spPr bwMode="auto">
          <a:xfrm>
            <a:off x="1828800" y="-228600"/>
            <a:ext cx="5486400" cy="7315200"/>
          </a:xfrm>
          <a:prstGeom prst="rect">
            <a:avLst/>
          </a:prstGeom>
          <a:noFill/>
          <a:ln>
            <a:noFill/>
          </a:ln>
        </p:spPr>
      </p:pic>
    </p:spTree>
    <p:extLst>
      <p:ext uri="{BB962C8B-B14F-4D97-AF65-F5344CB8AC3E}">
        <p14:creationId xmlns:p14="http://schemas.microsoft.com/office/powerpoint/2010/main" val="845384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Fields calculated via PB are sensitive to the grid location, even for calculating the field at a single point in space</a:t>
            </a:r>
          </a:p>
          <a:p>
            <a:r>
              <a:rPr lang="en-US" dirty="0" smtClean="0"/>
              <a:t>The larger box is more insensitive to grid location</a:t>
            </a:r>
          </a:p>
          <a:p>
            <a:r>
              <a:rPr lang="en-US" dirty="0" smtClean="0"/>
              <a:t>The RFM is more insensitive to grid location</a:t>
            </a:r>
          </a:p>
          <a:p>
            <a:r>
              <a:rPr lang="en-US" dirty="0" smtClean="0"/>
              <a:t>The difference calculation systematically improves correlations with experiment for the purely numeric PB solution and not for the RFM.  Possible that a nonphysical error is cancelled out by taking a difference calculation, which is reintroduced via the RFM</a:t>
            </a:r>
          </a:p>
          <a:p>
            <a:endParaRPr lang="en-US" dirty="0"/>
          </a:p>
        </p:txBody>
      </p:sp>
    </p:spTree>
    <p:extLst>
      <p:ext uri="{BB962C8B-B14F-4D97-AF65-F5344CB8AC3E}">
        <p14:creationId xmlns:p14="http://schemas.microsoft.com/office/powerpoint/2010/main" val="1885430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10113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pic>
        <p:nvPicPr>
          <p:cNvPr id="4" name="Picture 3"/>
          <p:cNvPicPr>
            <a:picLocks noChangeAspect="1"/>
          </p:cNvPicPr>
          <p:nvPr/>
        </p:nvPicPr>
        <p:blipFill>
          <a:blip r:embed="rId2"/>
          <a:stretch>
            <a:fillRect/>
          </a:stretch>
        </p:blipFill>
        <p:spPr>
          <a:xfrm>
            <a:off x="1993900" y="0"/>
            <a:ext cx="5143500" cy="6858000"/>
          </a:xfrm>
          <a:prstGeom prst="rect">
            <a:avLst/>
          </a:prstGeom>
        </p:spPr>
      </p:pic>
      <p:sp>
        <p:nvSpPr>
          <p:cNvPr id="6" name="TextBox 5"/>
          <p:cNvSpPr txBox="1"/>
          <p:nvPr/>
        </p:nvSpPr>
        <p:spPr>
          <a:xfrm>
            <a:off x="7336429" y="5162702"/>
            <a:ext cx="1102247" cy="369332"/>
          </a:xfrm>
          <a:prstGeom prst="rect">
            <a:avLst/>
          </a:prstGeom>
          <a:noFill/>
        </p:spPr>
        <p:txBody>
          <a:bodyPr wrap="none" rtlCol="0">
            <a:spAutoFit/>
          </a:bodyPr>
          <a:lstStyle/>
          <a:p>
            <a:r>
              <a:rPr lang="en-US" dirty="0" smtClean="0"/>
              <a:t>20 +- 4.2</a:t>
            </a:r>
            <a:endParaRPr lang="en-US" dirty="0"/>
          </a:p>
        </p:txBody>
      </p:sp>
      <p:sp>
        <p:nvSpPr>
          <p:cNvPr id="8" name="TextBox 7"/>
          <p:cNvSpPr txBox="1"/>
          <p:nvPr/>
        </p:nvSpPr>
        <p:spPr>
          <a:xfrm>
            <a:off x="7726947" y="1697789"/>
            <a:ext cx="839180" cy="369332"/>
          </a:xfrm>
          <a:prstGeom prst="rect">
            <a:avLst/>
          </a:prstGeom>
          <a:noFill/>
        </p:spPr>
        <p:txBody>
          <a:bodyPr wrap="none" rtlCol="0">
            <a:spAutoFit/>
          </a:bodyPr>
          <a:lstStyle/>
          <a:p>
            <a:r>
              <a:rPr lang="en-US" dirty="0" smtClean="0"/>
              <a:t>9.92%</a:t>
            </a:r>
            <a:endParaRPr lang="en-US" dirty="0"/>
          </a:p>
        </p:txBody>
      </p:sp>
    </p:spTree>
    <p:extLst>
      <p:ext uri="{BB962C8B-B14F-4D97-AF65-F5344CB8AC3E}">
        <p14:creationId xmlns:p14="http://schemas.microsoft.com/office/powerpoint/2010/main" val="781145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2537"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2538"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pic>
        <p:nvPicPr>
          <p:cNvPr id="3" name="Picture 2"/>
          <p:cNvPicPr>
            <a:picLocks noChangeAspect="1"/>
          </p:cNvPicPr>
          <p:nvPr/>
        </p:nvPicPr>
        <p:blipFill>
          <a:blip r:embed="rId2"/>
          <a:stretch>
            <a:fillRect/>
          </a:stretch>
        </p:blipFill>
        <p:spPr>
          <a:xfrm>
            <a:off x="1993900" y="0"/>
            <a:ext cx="5143500" cy="6858000"/>
          </a:xfrm>
          <a:prstGeom prst="rect">
            <a:avLst/>
          </a:prstGeom>
        </p:spPr>
      </p:pic>
    </p:spTree>
    <p:extLst>
      <p:ext uri="{BB962C8B-B14F-4D97-AF65-F5344CB8AC3E}">
        <p14:creationId xmlns:p14="http://schemas.microsoft.com/office/powerpoint/2010/main" val="129495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a:t>
            </a:r>
            <a:r>
              <a:rPr lang="en-US" dirty="0" smtClean="0"/>
              <a:t>Clustering:</a:t>
            </a:r>
            <a:r>
              <a:rPr lang="en-US" dirty="0" smtClean="0"/>
              <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0517"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0518"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54835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2"/>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3">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4">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a:gsLst>
                <a:gs pos="0">
                  <a:srgbClr val="FF0000"/>
                </a:gs>
                <a:gs pos="100000">
                  <a:srgbClr val="0000FF"/>
                </a:gs>
                <a:gs pos="5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a:t>
              </a:r>
              <a:r>
                <a:rPr lang="en-US" b="1" dirty="0" smtClean="0">
                  <a:latin typeface="Arial"/>
                  <a:cs typeface="Arial"/>
                </a:rPr>
                <a:t>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Conclusions</a:t>
            </a:r>
            <a:endParaRPr lang="en-US" dirty="0"/>
          </a:p>
        </p:txBody>
      </p:sp>
      <p:sp>
        <p:nvSpPr>
          <p:cNvPr id="8" name="Content Placeholder 7"/>
          <p:cNvSpPr>
            <a:spLocks noGrp="1"/>
          </p:cNvSpPr>
          <p:nvPr>
            <p:ph idx="1"/>
          </p:nvPr>
        </p:nvSpPr>
        <p:spPr/>
        <p:txBody>
          <a:bodyPr>
            <a:normAutofit/>
          </a:bodyPr>
          <a:lstStyle/>
          <a:p>
            <a:endParaRPr lang="en-US" dirty="0" smtClean="0"/>
          </a:p>
          <a:p>
            <a:pPr lvl="1"/>
            <a:endParaRPr lang="en-US" dirty="0" smtClean="0"/>
          </a:p>
        </p:txBody>
      </p:sp>
    </p:spTree>
    <p:extLst>
      <p:ext uri="{BB962C8B-B14F-4D97-AF65-F5344CB8AC3E}">
        <p14:creationId xmlns:p14="http://schemas.microsoft.com/office/powerpoint/2010/main" val="29965726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Acknowledgements</a:t>
            </a:r>
            <a:endParaRPr lang="en-US" dirty="0"/>
          </a:p>
        </p:txBody>
      </p:sp>
      <p:sp>
        <p:nvSpPr>
          <p:cNvPr id="8" name="Content Placeholder 2"/>
          <p:cNvSpPr txBox="1">
            <a:spLocks/>
          </p:cNvSpPr>
          <p:nvPr/>
        </p:nvSpPr>
        <p:spPr>
          <a:xfrm>
            <a:off x="6248400" y="1143000"/>
            <a:ext cx="2667000" cy="3810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500" b="1" dirty="0" smtClean="0">
                <a:cs typeface="Arial"/>
              </a:rPr>
              <a:t>Advisor</a:t>
            </a:r>
            <a:endParaRPr lang="en-US" sz="1500" dirty="0" smtClean="0">
              <a:cs typeface="Arial"/>
            </a:endParaRPr>
          </a:p>
          <a:p>
            <a:pPr>
              <a:buFont typeface="Arial" pitchFamily="34" charset="0"/>
              <a:buNone/>
            </a:pPr>
            <a:r>
              <a:rPr lang="en-US" sz="1500" dirty="0" smtClean="0">
                <a:cs typeface="Arial"/>
              </a:rPr>
              <a:t>Lauren Webb</a:t>
            </a:r>
          </a:p>
          <a:p>
            <a:pPr>
              <a:buFont typeface="Arial" pitchFamily="34" charset="0"/>
              <a:buNone/>
            </a:pPr>
            <a:endParaRPr lang="en-US" sz="1500" b="1" dirty="0" smtClean="0">
              <a:cs typeface="Arial"/>
            </a:endParaRPr>
          </a:p>
          <a:p>
            <a:pPr>
              <a:buFont typeface="Arial" pitchFamily="34" charset="0"/>
              <a:buNone/>
            </a:pPr>
            <a:r>
              <a:rPr lang="en-US" sz="1500" b="1" dirty="0" smtClean="0">
                <a:cs typeface="Arial"/>
              </a:rPr>
              <a:t>Postdocs</a:t>
            </a:r>
          </a:p>
          <a:p>
            <a:pPr>
              <a:buFont typeface="Arial" pitchFamily="34" charset="0"/>
              <a:buNone/>
            </a:pPr>
            <a:r>
              <a:rPr lang="en-US" sz="1500" dirty="0" smtClean="0">
                <a:cs typeface="Arial"/>
              </a:rPr>
              <a:t>Daniel Ensign</a:t>
            </a:r>
          </a:p>
          <a:p>
            <a:pPr>
              <a:buFont typeface="Arial" pitchFamily="34" charset="0"/>
              <a:buNone/>
            </a:pPr>
            <a:r>
              <a:rPr lang="en-US" sz="1500" dirty="0" smtClean="0">
                <a:cs typeface="Arial"/>
              </a:rPr>
              <a:t>Annette </a:t>
            </a:r>
            <a:r>
              <a:rPr lang="en-US" sz="1500" dirty="0" err="1" smtClean="0">
                <a:cs typeface="Arial"/>
              </a:rPr>
              <a:t>Raigoza</a:t>
            </a:r>
            <a:endParaRPr lang="en-US" sz="1500" dirty="0" smtClean="0">
              <a:cs typeface="Arial"/>
            </a:endParaRPr>
          </a:p>
          <a:p>
            <a:pPr>
              <a:buFont typeface="Arial" pitchFamily="34" charset="0"/>
              <a:buNone/>
            </a:pPr>
            <a:endParaRPr lang="en-US" sz="1500" b="1" dirty="0" smtClean="0">
              <a:cs typeface="Arial"/>
            </a:endParaRPr>
          </a:p>
          <a:p>
            <a:pPr>
              <a:buFont typeface="Arial" pitchFamily="34" charset="0"/>
              <a:buNone/>
            </a:pPr>
            <a:r>
              <a:rPr lang="en-US" sz="1500" b="1" dirty="0" smtClean="0">
                <a:cs typeface="Arial"/>
              </a:rPr>
              <a:t>Graduate Students</a:t>
            </a:r>
            <a:endParaRPr lang="en-US" sz="1500" dirty="0" smtClean="0">
              <a:cs typeface="Arial"/>
            </a:endParaRPr>
          </a:p>
          <a:p>
            <a:pPr>
              <a:buFont typeface="Arial" pitchFamily="34" charset="0"/>
              <a:buNone/>
            </a:pPr>
            <a:r>
              <a:rPr lang="en-US" sz="1500" dirty="0" smtClean="0">
                <a:cs typeface="Arial"/>
              </a:rPr>
              <a:t>Jason </a:t>
            </a:r>
            <a:r>
              <a:rPr lang="en-US" sz="1500" dirty="0" err="1" smtClean="0">
                <a:cs typeface="Arial"/>
              </a:rPr>
              <a:t>Dugger</a:t>
            </a:r>
            <a:endParaRPr lang="en-US" sz="1500" dirty="0" smtClean="0">
              <a:cs typeface="Arial"/>
            </a:endParaRPr>
          </a:p>
          <a:p>
            <a:pPr>
              <a:buFont typeface="Arial" pitchFamily="34" charset="0"/>
              <a:buNone/>
            </a:pPr>
            <a:r>
              <a:rPr lang="en-US" sz="1500" dirty="0" err="1" smtClean="0">
                <a:cs typeface="Arial"/>
              </a:rPr>
              <a:t>Wenhui</a:t>
            </a:r>
            <a:r>
              <a:rPr lang="en-US" sz="1500" dirty="0" smtClean="0">
                <a:cs typeface="Arial"/>
              </a:rPr>
              <a:t> Hu</a:t>
            </a:r>
          </a:p>
          <a:p>
            <a:pPr>
              <a:buFont typeface="Arial" pitchFamily="34" charset="0"/>
              <a:buNone/>
            </a:pPr>
            <a:r>
              <a:rPr lang="en-US" sz="1500" dirty="0" smtClean="0">
                <a:cs typeface="Arial"/>
              </a:rPr>
              <a:t>Christina </a:t>
            </a:r>
            <a:r>
              <a:rPr lang="en-US" sz="1500" dirty="0" err="1" smtClean="0">
                <a:cs typeface="Arial"/>
              </a:rPr>
              <a:t>Ragain</a:t>
            </a:r>
            <a:endParaRPr lang="en-US" sz="1500" dirty="0" smtClean="0">
              <a:cs typeface="Arial"/>
            </a:endParaRPr>
          </a:p>
          <a:p>
            <a:pPr>
              <a:buFont typeface="Arial" pitchFamily="34" charset="0"/>
              <a:buNone/>
            </a:pPr>
            <a:r>
              <a:rPr lang="en-US" sz="1500" dirty="0" err="1" smtClean="0">
                <a:cs typeface="Arial"/>
              </a:rPr>
              <a:t>Kjell</a:t>
            </a:r>
            <a:r>
              <a:rPr lang="en-US" sz="1500" dirty="0" smtClean="0">
                <a:cs typeface="Arial"/>
              </a:rPr>
              <a:t> Schroder</a:t>
            </a:r>
          </a:p>
          <a:p>
            <a:pPr>
              <a:buFont typeface="Arial" pitchFamily="34" charset="0"/>
              <a:buNone/>
            </a:pPr>
            <a:r>
              <a:rPr lang="en-US" sz="1500" dirty="0" err="1" smtClean="0">
                <a:cs typeface="Arial"/>
              </a:rPr>
              <a:t>Rebika</a:t>
            </a:r>
            <a:r>
              <a:rPr lang="en-US" sz="1500" dirty="0" smtClean="0">
                <a:cs typeface="Arial"/>
              </a:rPr>
              <a:t> </a:t>
            </a:r>
            <a:r>
              <a:rPr lang="en-US" sz="1500" dirty="0" err="1" smtClean="0">
                <a:cs typeface="Arial"/>
              </a:rPr>
              <a:t>Shrestha</a:t>
            </a:r>
            <a:endParaRPr lang="en-US" sz="1500" dirty="0" smtClean="0">
              <a:cs typeface="Arial"/>
            </a:endParaRPr>
          </a:p>
          <a:p>
            <a:pPr>
              <a:buFont typeface="Arial" pitchFamily="34" charset="0"/>
              <a:buNone/>
            </a:pPr>
            <a:r>
              <a:rPr lang="en-US" sz="1500" dirty="0" smtClean="0">
                <a:cs typeface="Arial"/>
              </a:rPr>
              <a:t>Amy Stafford</a:t>
            </a:r>
          </a:p>
          <a:p>
            <a:pPr>
              <a:buFont typeface="Arial" pitchFamily="34" charset="0"/>
              <a:buNone/>
            </a:pPr>
            <a:r>
              <a:rPr lang="en-US" sz="1500" dirty="0" smtClean="0">
                <a:cs typeface="Arial"/>
              </a:rPr>
              <a:t>David Walker</a:t>
            </a:r>
          </a:p>
          <a:p>
            <a:pPr>
              <a:buFont typeface="Arial" pitchFamily="34" charset="0"/>
              <a:buNone/>
            </a:pPr>
            <a:endParaRPr lang="en-US" sz="1500" dirty="0" smtClean="0">
              <a:cs typeface="Arial"/>
            </a:endParaRPr>
          </a:p>
          <a:p>
            <a:pPr>
              <a:buFont typeface="Arial" pitchFamily="34" charset="0"/>
              <a:buNone/>
            </a:pPr>
            <a:r>
              <a:rPr lang="en-US" sz="1500" b="1" dirty="0" smtClean="0">
                <a:cs typeface="Arial"/>
              </a:rPr>
              <a:t>Undergraduates</a:t>
            </a:r>
          </a:p>
          <a:p>
            <a:pPr>
              <a:buFont typeface="Arial" pitchFamily="34" charset="0"/>
              <a:buNone/>
            </a:pPr>
            <a:r>
              <a:rPr lang="en-US" sz="1500" dirty="0" smtClean="0">
                <a:cs typeface="Arial"/>
              </a:rPr>
              <a:t>Nancy Gonzalez</a:t>
            </a:r>
          </a:p>
          <a:p>
            <a:pPr>
              <a:buFont typeface="Arial" pitchFamily="34" charset="0"/>
              <a:buNone/>
            </a:pPr>
            <a:r>
              <a:rPr lang="en-US" sz="1500" dirty="0" smtClean="0">
                <a:cs typeface="Arial"/>
              </a:rPr>
              <a:t>Kristina </a:t>
            </a:r>
          </a:p>
          <a:p>
            <a:pPr>
              <a:buFont typeface="Arial" pitchFamily="34" charset="0"/>
              <a:buNone/>
            </a:pPr>
            <a:endParaRPr lang="en-US" sz="1500" dirty="0"/>
          </a:p>
        </p:txBody>
      </p:sp>
      <p:sp>
        <p:nvSpPr>
          <p:cNvPr id="10" name="Rectangle 10"/>
          <p:cNvSpPr>
            <a:spLocks noChangeArrowheads="1"/>
          </p:cNvSpPr>
          <p:nvPr/>
        </p:nvSpPr>
        <p:spPr bwMode="auto">
          <a:xfrm>
            <a:off x="0" y="5842337"/>
            <a:ext cx="2700868"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a:t>
            </a:r>
            <a:r>
              <a:rPr lang="en-US" sz="1500" dirty="0" err="1">
                <a:latin typeface="+mj-lt"/>
                <a:cs typeface="Arial"/>
              </a:rPr>
              <a:t>Wellcome</a:t>
            </a:r>
            <a:r>
              <a:rPr lang="en-US" sz="1500" dirty="0">
                <a:latin typeface="+mj-lt"/>
                <a:cs typeface="Arial"/>
              </a:rPr>
              <a:t> 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90516" y="5842337"/>
            <a:ext cx="342483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(Biomedical Engineering)</a:t>
            </a:r>
          </a:p>
          <a:p>
            <a:r>
              <a:rPr lang="en-US" sz="1500" dirty="0" smtClean="0">
                <a:cs typeface="Arial"/>
              </a:rPr>
              <a:t>Michael </a:t>
            </a:r>
            <a:r>
              <a:rPr lang="en-US" sz="1500" dirty="0" err="1" smtClean="0">
                <a:cs typeface="Arial"/>
              </a:rPr>
              <a:t>Schnieders</a:t>
            </a:r>
            <a:r>
              <a:rPr lang="en-US" sz="1500" dirty="0" smtClean="0">
                <a:cs typeface="Arial"/>
              </a:rPr>
              <a:t> (Iowa)</a:t>
            </a:r>
          </a:p>
        </p:txBody>
      </p:sp>
      <p:sp>
        <p:nvSpPr>
          <p:cNvPr id="12" name="TextBox 11"/>
          <p:cNvSpPr txBox="1"/>
          <p:nvPr/>
        </p:nvSpPr>
        <p:spPr>
          <a:xfrm>
            <a:off x="8047789" y="251460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34742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3593"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3594"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5835"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5836"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5837"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12056" name="Equation" r:id="rId5" imgW="241300" imgH="203200" progId="Equation.DSMT4">
                    <p:embed/>
                  </p:oleObj>
                </mc:Choice>
                <mc:Fallback>
                  <p:oleObj name="Equation" r:id="rId5" imgW="241300" imgH="203200" progId="Equation.DSMT4">
                    <p:embed/>
                    <p:pic>
                      <p:nvPicPr>
                        <p:cNvPr id="0" name=""/>
                        <p:cNvPicPr/>
                        <p:nvPr/>
                      </p:nvPicPr>
                      <p:blipFill>
                        <a:blip r:embed="rId6"/>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12057" name="Equation" r:id="rId7" imgW="1905000" imgH="254000" progId="Equation.DSMT4">
                    <p:embed/>
                  </p:oleObj>
                </mc:Choice>
                <mc:Fallback>
                  <p:oleObj name="Equation" r:id="rId7" imgW="1905000" imgH="254000" progId="Equation.DSMT4">
                    <p:embed/>
                    <p:pic>
                      <p:nvPicPr>
                        <p:cNvPr id="0" name=""/>
                        <p:cNvPicPr/>
                        <p:nvPr/>
                      </p:nvPicPr>
                      <p:blipFill>
                        <a:blip r:embed="rId8"/>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12058" name="Equation" r:id="rId9" imgW="241300" imgH="203200" progId="Equation.DSMT4">
                      <p:embed/>
                    </p:oleObj>
                  </mc:Choice>
                  <mc:Fallback>
                    <p:oleObj name="Equation" r:id="rId9" imgW="241300" imgH="203200" progId="Equation.DSMT4">
                      <p:embed/>
                      <p:pic>
                        <p:nvPicPr>
                          <p:cNvPr id="0" name=""/>
                          <p:cNvPicPr/>
                          <p:nvPr/>
                        </p:nvPicPr>
                        <p:blipFill>
                          <a:blip r:embed="rId10"/>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12059" name="Equation" r:id="rId11" imgW="469900" imgH="254000" progId="Equation.DSMT4">
                      <p:embed/>
                    </p:oleObj>
                  </mc:Choice>
                  <mc:Fallback>
                    <p:oleObj name="Equation" r:id="rId11" imgW="469900" imgH="254000" progId="Equation.DSMT4">
                      <p:embed/>
                      <p:pic>
                        <p:nvPicPr>
                          <p:cNvPr id="0" name=""/>
                          <p:cNvPicPr/>
                          <p:nvPr/>
                        </p:nvPicPr>
                        <p:blipFill>
                          <a:blip r:embed="rId12"/>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12060" name="Equation" r:id="rId13" imgW="241300" imgH="203200" progId="Equation.DSMT4">
                      <p:embed/>
                    </p:oleObj>
                  </mc:Choice>
                  <mc:Fallback>
                    <p:oleObj name="Equation" r:id="rId13" imgW="241300" imgH="203200" progId="Equation.DSMT4">
                      <p:embed/>
                      <p:pic>
                        <p:nvPicPr>
                          <p:cNvPr id="0" name=""/>
                          <p:cNvPicPr/>
                          <p:nvPr/>
                        </p:nvPicPr>
                        <p:blipFill>
                          <a:blip r:embed="rId10"/>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12061" name="Equation" r:id="rId14" imgW="469900" imgH="254000" progId="Equation.DSMT4">
                      <p:embed/>
                    </p:oleObj>
                  </mc:Choice>
                  <mc:Fallback>
                    <p:oleObj name="Equation" r:id="rId14" imgW="469900" imgH="254000" progId="Equation.DSMT4">
                      <p:embed/>
                      <p:pic>
                        <p:nvPicPr>
                          <p:cNvPr id="0" name=""/>
                          <p:cNvPicPr/>
                          <p:nvPr/>
                        </p:nvPicPr>
                        <p:blipFill>
                          <a:blip r:embed="rId12"/>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12062" name="Equation" r:id="rId16" imgW="241300" imgH="203200" progId="Equation.DSMT4">
                    <p:embed/>
                  </p:oleObj>
                </mc:Choice>
                <mc:Fallback>
                  <p:oleObj name="Equation" r:id="rId16" imgW="241300" imgH="203200" progId="Equation.DSMT4">
                    <p:embed/>
                    <p:pic>
                      <p:nvPicPr>
                        <p:cNvPr id="0" name=""/>
                        <p:cNvPicPr/>
                        <p:nvPr/>
                      </p:nvPicPr>
                      <p:blipFill>
                        <a:blip r:embed="rId10"/>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pic>
        <p:nvPicPr>
          <p:cNvPr id="24" name="Picture 5"/>
          <p:cNvPicPr>
            <a:picLocks noChangeAspect="1" noChangeArrowheads="1"/>
          </p:cNvPicPr>
          <p:nvPr/>
        </p:nvPicPr>
        <p:blipFill>
          <a:blip r:embed="rId3" cstate="print"/>
          <a:srcRect l="27890" t="35229" r="8807" b="23119"/>
          <a:stretch>
            <a:fillRect/>
          </a:stretch>
        </p:blipFill>
        <p:spPr bwMode="auto">
          <a:xfrm>
            <a:off x="-80523" y="1964564"/>
            <a:ext cx="5576462" cy="4892171"/>
          </a:xfrm>
          <a:prstGeom prst="rect">
            <a:avLst/>
          </a:prstGeom>
          <a:noFill/>
          <a:ln w="9525">
            <a:noFill/>
            <a:miter lim="800000"/>
            <a:headEnd/>
            <a:tailEnd/>
          </a:ln>
          <a:effectLst/>
        </p:spPr>
      </p:pic>
      <p:sp>
        <p:nvSpPr>
          <p:cNvPr id="26" name="TextBox 25"/>
          <p:cNvSpPr txBox="1"/>
          <p:nvPr/>
        </p:nvSpPr>
        <p:spPr>
          <a:xfrm>
            <a:off x="967669" y="58429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586669" y="4547557"/>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882069" y="4166557"/>
            <a:ext cx="745116" cy="461665"/>
          </a:xfrm>
          <a:prstGeom prst="rect">
            <a:avLst/>
          </a:prstGeom>
          <a:noFill/>
        </p:spPr>
        <p:txBody>
          <a:bodyPr wrap="none" rtlCol="0">
            <a:spAutoFit/>
          </a:bodyPr>
          <a:lstStyle/>
          <a:p>
            <a:r>
              <a:rPr lang="en-US" sz="2400" b="1" dirty="0" smtClean="0">
                <a:solidFill>
                  <a:schemeClr val="tx1">
                    <a:lumMod val="95000"/>
                    <a:lumOff val="5000"/>
                  </a:schemeClr>
                </a:solidFill>
              </a:rPr>
              <a:t>Y31</a:t>
            </a:r>
            <a:endParaRPr lang="en-US" sz="2400" b="1" dirty="0">
              <a:solidFill>
                <a:schemeClr val="tx1">
                  <a:lumMod val="95000"/>
                  <a:lumOff val="5000"/>
                </a:schemeClr>
              </a:solidFill>
            </a:endParaRPr>
          </a:p>
        </p:txBody>
      </p:sp>
      <p:sp>
        <p:nvSpPr>
          <p:cNvPr id="30" name="TextBox 29"/>
          <p:cNvSpPr txBox="1"/>
          <p:nvPr/>
        </p:nvSpPr>
        <p:spPr>
          <a:xfrm>
            <a:off x="2567869" y="4547557"/>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29869" y="56143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150981"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572565" y="6175019"/>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a:t>et. al.,</a:t>
            </a:r>
            <a:r>
              <a:rPr lang="en-US" dirty="0"/>
              <a:t> J Phys. Chem. B </a:t>
            </a:r>
            <a:r>
              <a:rPr lang="en-US" b="1" dirty="0"/>
              <a:t>2012</a:t>
            </a:r>
          </a:p>
        </p:txBody>
      </p:sp>
      <p:grpSp>
        <p:nvGrpSpPr>
          <p:cNvPr id="56" name="Group 55"/>
          <p:cNvGrpSpPr/>
          <p:nvPr/>
        </p:nvGrpSpPr>
        <p:grpSpPr>
          <a:xfrm>
            <a:off x="3672766" y="2259944"/>
            <a:ext cx="4942142" cy="4087417"/>
            <a:chOff x="3672766" y="2259944"/>
            <a:chExt cx="4942142" cy="4087417"/>
          </a:xfrm>
        </p:grpSpPr>
        <p:sp>
          <p:nvSpPr>
            <p:cNvPr id="57" name="TextBox 56"/>
            <p:cNvSpPr txBox="1"/>
            <p:nvPr/>
          </p:nvSpPr>
          <p:spPr>
            <a:xfrm>
              <a:off x="3672766" y="3879441"/>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4079143" y="2259944"/>
              <a:ext cx="4535765" cy="4087417"/>
              <a:chOff x="4079143" y="2259944"/>
              <a:chExt cx="4535765" cy="4087417"/>
            </a:xfrm>
          </p:grpSpPr>
          <p:sp>
            <p:nvSpPr>
              <p:cNvPr id="59" name="Oval 58"/>
              <p:cNvSpPr/>
              <p:nvPr/>
            </p:nvSpPr>
            <p:spPr>
              <a:xfrm>
                <a:off x="4079143" y="3681560"/>
                <a:ext cx="756489" cy="1169120"/>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309451" y="2776332"/>
                <a:ext cx="1305457" cy="646331"/>
              </a:xfrm>
              <a:prstGeom prst="rect">
                <a:avLst/>
              </a:prstGeom>
              <a:noFill/>
            </p:spPr>
            <p:txBody>
              <a:bodyPr wrap="square" rtlCol="0">
                <a:spAutoFit/>
              </a:bodyPr>
              <a:lstStyle/>
              <a:p>
                <a:r>
                  <a:rPr lang="en-US" dirty="0" smtClean="0"/>
                  <a:t>Glutamic Acid</a:t>
                </a:r>
                <a:r>
                  <a:rPr lang="en-US" dirty="0" smtClean="0"/>
                  <a:t>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4"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5" cstate="print"/>
              <a:srcRect/>
              <a:stretch>
                <a:fillRect/>
              </a:stretch>
            </p:blipFill>
            <p:spPr bwMode="auto">
              <a:xfrm rot="15300000">
                <a:off x="6039138" y="5125767"/>
                <a:ext cx="1136525" cy="1306663"/>
              </a:xfrm>
              <a:prstGeom prst="rect">
                <a:avLst/>
              </a:prstGeom>
              <a:noFill/>
              <a:ln w="9525">
                <a:noFill/>
                <a:miter lim="800000"/>
                <a:headEnd/>
                <a:tailEnd/>
              </a:ln>
              <a:effectLst/>
            </p:spPr>
          </p:pic>
          <p:sp>
            <p:nvSpPr>
              <p:cNvPr id="65" name="TextBox 64"/>
              <p:cNvSpPr txBox="1"/>
              <p:nvPr/>
            </p:nvSpPr>
            <p:spPr>
              <a:xfrm rot="20880000">
                <a:off x="4822373" y="3737832"/>
                <a:ext cx="1237892" cy="333328"/>
              </a:xfrm>
              <a:prstGeom prst="rect">
                <a:avLst/>
              </a:prstGeom>
              <a:noFill/>
            </p:spPr>
            <p:txBody>
              <a:bodyPr wrap="square" rtlCol="0">
                <a:spAutoFit/>
              </a:bodyPr>
              <a:lstStyle/>
              <a:p>
                <a:r>
                  <a:rPr lang="en-US" b="1" dirty="0" smtClean="0">
                    <a:solidFill>
                      <a:srgbClr val="C00000"/>
                    </a:solidFill>
                  </a:rPr>
                  <a:t>Position 30</a:t>
                </a:r>
                <a:endParaRPr lang="en-US" b="1" dirty="0">
                  <a:solidFill>
                    <a:srgbClr val="C00000"/>
                  </a:solidFill>
                </a:endParaRPr>
              </a:p>
            </p:txBody>
          </p:sp>
        </p:grpSp>
      </p:grpSp>
      <p:grpSp>
        <p:nvGrpSpPr>
          <p:cNvPr id="55" name="Group 54"/>
          <p:cNvGrpSpPr/>
          <p:nvPr/>
        </p:nvGrpSpPr>
        <p:grpSpPr>
          <a:xfrm>
            <a:off x="4134386" y="2673098"/>
            <a:ext cx="4523064" cy="3608353"/>
            <a:chOff x="4134386" y="2673098"/>
            <a:chExt cx="4523064" cy="3608353"/>
          </a:xfrm>
        </p:grpSpPr>
        <p:grpSp>
          <p:nvGrpSpPr>
            <p:cNvPr id="42" name="Group 41"/>
            <p:cNvGrpSpPr/>
            <p:nvPr/>
          </p:nvGrpSpPr>
          <p:grpSpPr>
            <a:xfrm>
              <a:off x="4134386" y="2673098"/>
              <a:ext cx="4523064" cy="3608353"/>
              <a:chOff x="4134386" y="2673098"/>
              <a:chExt cx="4523064" cy="3608353"/>
            </a:xfrm>
          </p:grpSpPr>
          <p:sp>
            <p:nvSpPr>
              <p:cNvPr id="35" name="Oval 34"/>
              <p:cNvSpPr/>
              <p:nvPr/>
            </p:nvSpPr>
            <p:spPr>
              <a:xfrm>
                <a:off x="4134386" y="4103044"/>
                <a:ext cx="618731" cy="1172332"/>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09451"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6"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4" cstate="print"/>
              <a:srcRect/>
              <a:stretch>
                <a:fillRect/>
              </a:stretch>
            </p:blipFill>
            <p:spPr bwMode="auto">
              <a:xfrm rot="18000000">
                <a:off x="5836618" y="4780442"/>
                <a:ext cx="1414484" cy="1587533"/>
              </a:xfrm>
              <a:prstGeom prst="rect">
                <a:avLst/>
              </a:prstGeom>
              <a:noFill/>
              <a:ln w="9525">
                <a:noFill/>
                <a:miter lim="800000"/>
                <a:headEnd/>
                <a:tailEnd/>
              </a:ln>
              <a:effectLst/>
            </p:spPr>
          </p:pic>
          <p:sp>
            <p:nvSpPr>
              <p:cNvPr id="41" name="TextBox 40"/>
              <p:cNvSpPr txBox="1"/>
              <p:nvPr/>
            </p:nvSpPr>
            <p:spPr>
              <a:xfrm rot="20580000">
                <a:off x="4855063" y="3948535"/>
                <a:ext cx="1172332" cy="315675"/>
              </a:xfrm>
              <a:prstGeom prst="rect">
                <a:avLst/>
              </a:prstGeom>
              <a:noFill/>
            </p:spPr>
            <p:txBody>
              <a:bodyPr wrap="square" rtlCol="0">
                <a:spAutoFit/>
              </a:bodyPr>
              <a:lstStyle/>
              <a:p>
                <a:r>
                  <a:rPr lang="en-US" b="1" dirty="0" smtClean="0">
                    <a:solidFill>
                      <a:srgbClr val="008000"/>
                    </a:solidFill>
                  </a:rPr>
                  <a:t>Position 31</a:t>
                </a:r>
                <a:endParaRPr lang="en-US" b="1" dirty="0">
                  <a:solidFill>
                    <a:srgbClr val="008000"/>
                  </a:solidFill>
                </a:endParaRPr>
              </a:p>
            </p:txBody>
          </p:sp>
        </p:grpSp>
        <p:sp>
          <p:nvSpPr>
            <p:cNvPr id="43" name="TextBox 42"/>
            <p:cNvSpPr txBox="1"/>
            <p:nvPr/>
          </p:nvSpPr>
          <p:spPr>
            <a:xfrm>
              <a:off x="4165507" y="4774862"/>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endParaRPr lang="en-US" sz="3600" dirty="0"/>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419"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9144000" cy="369332"/>
          </a:xfrm>
          <a:prstGeom prst="rect">
            <a:avLst/>
          </a:prstGeom>
          <a:noFill/>
        </p:spPr>
        <p:txBody>
          <a:bodyPr wrap="square" rtlCol="0">
            <a:spAutoFit/>
          </a:bodyPr>
          <a:lstStyle/>
          <a:p>
            <a:r>
              <a:rPr lang="en-US" dirty="0" err="1"/>
              <a:t>Ragain</a:t>
            </a:r>
            <a:r>
              <a:rPr lang="en-US" dirty="0"/>
              <a:t>, </a:t>
            </a:r>
            <a:r>
              <a:rPr lang="en-US" i="1" dirty="0"/>
              <a:t>et. al.,</a:t>
            </a:r>
            <a:r>
              <a:rPr lang="en-US" dirty="0"/>
              <a:t> J 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Approach</a:t>
            </a:r>
            <a:endParaRPr lang="en-US" dirty="0"/>
          </a:p>
        </p:txBody>
      </p:sp>
      <p:grpSp>
        <p:nvGrpSpPr>
          <p:cNvPr id="4" name="Group 3"/>
          <p:cNvGrpSpPr/>
          <p:nvPr/>
        </p:nvGrpSpPr>
        <p:grpSpPr>
          <a:xfrm>
            <a:off x="0" y="1649274"/>
            <a:ext cx="9184625" cy="4539598"/>
            <a:chOff x="0" y="1649274"/>
            <a:chExt cx="9184625" cy="4539598"/>
          </a:xfrm>
        </p:grpSpPr>
        <p:pic>
          <p:nvPicPr>
            <p:cNvPr id="5" name="Picture 4" descr="pdb.tga"/>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0" y="2464903"/>
              <a:ext cx="2085225" cy="3098387"/>
            </a:xfrm>
            <a:prstGeom prst="rect">
              <a:avLst/>
            </a:prstGeom>
          </p:spPr>
        </p:pic>
        <p:pic>
          <p:nvPicPr>
            <p:cNvPr id="6" name="Picture 5" descr="md-time.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411956" y="2492182"/>
              <a:ext cx="2180177" cy="3071107"/>
            </a:xfrm>
            <a:prstGeom prst="rect">
              <a:avLst/>
            </a:prstGeom>
          </p:spPr>
        </p:pic>
        <p:sp>
          <p:nvSpPr>
            <p:cNvPr id="7" name="Rectangle 6"/>
            <p:cNvSpPr/>
            <p:nvPr/>
          </p:nvSpPr>
          <p:spPr>
            <a:xfrm>
              <a:off x="4983824" y="3390808"/>
              <a:ext cx="1605364" cy="1282038"/>
            </a:xfrm>
            <a:prstGeom prst="rect">
              <a:avLst/>
            </a:prstGeom>
            <a:solidFill>
              <a:srgbClr val="000000"/>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grpSp>
          <p:nvGrpSpPr>
            <p:cNvPr id="8" name="Group 7"/>
            <p:cNvGrpSpPr/>
            <p:nvPr/>
          </p:nvGrpSpPr>
          <p:grpSpPr>
            <a:xfrm>
              <a:off x="2175267" y="5569492"/>
              <a:ext cx="2508425" cy="461696"/>
              <a:chOff x="2175267" y="5569492"/>
              <a:chExt cx="2508425" cy="461696"/>
            </a:xfrm>
          </p:grpSpPr>
          <p:sp>
            <p:nvSpPr>
              <p:cNvPr id="25" name="Rectangle 24"/>
              <p:cNvSpPr/>
              <p:nvPr/>
            </p:nvSpPr>
            <p:spPr>
              <a:xfrm>
                <a:off x="2411956" y="5569492"/>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5661856"/>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5661856"/>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9" name="TextBox 8"/>
            <p:cNvSpPr txBox="1"/>
            <p:nvPr/>
          </p:nvSpPr>
          <p:spPr>
            <a:xfrm>
              <a:off x="359416" y="1821208"/>
              <a:ext cx="1500343" cy="369332"/>
            </a:xfrm>
            <a:prstGeom prst="rect">
              <a:avLst/>
            </a:prstGeom>
            <a:noFill/>
          </p:spPr>
          <p:txBody>
            <a:bodyPr wrap="none" rtlCol="0">
              <a:spAutoFit/>
            </a:bodyPr>
            <a:lstStyle/>
            <a:p>
              <a:r>
                <a:rPr lang="en-US" dirty="0" smtClean="0"/>
                <a:t>PDB Structure</a:t>
              </a:r>
              <a:endParaRPr lang="en-US" dirty="0"/>
            </a:p>
          </p:txBody>
        </p:sp>
        <p:sp>
          <p:nvSpPr>
            <p:cNvPr id="10" name="TextBox 9"/>
            <p:cNvSpPr txBox="1"/>
            <p:nvPr/>
          </p:nvSpPr>
          <p:spPr>
            <a:xfrm>
              <a:off x="2659634" y="1821208"/>
              <a:ext cx="1488847" cy="369332"/>
            </a:xfrm>
            <a:prstGeom prst="rect">
              <a:avLst/>
            </a:prstGeom>
            <a:noFill/>
          </p:spPr>
          <p:txBody>
            <a:bodyPr wrap="none" rtlCol="0">
              <a:spAutoFit/>
            </a:bodyPr>
            <a:lstStyle/>
            <a:p>
              <a:r>
                <a:rPr lang="en-US" dirty="0" smtClean="0"/>
                <a:t>MD Ensemble</a:t>
              </a:r>
              <a:endParaRPr lang="en-US" dirty="0"/>
            </a:p>
          </p:txBody>
        </p:sp>
        <p:sp>
          <p:nvSpPr>
            <p:cNvPr id="11" name="TextBox 10"/>
            <p:cNvSpPr txBox="1"/>
            <p:nvPr/>
          </p:nvSpPr>
          <p:spPr>
            <a:xfrm>
              <a:off x="7104346" y="1821208"/>
              <a:ext cx="1847043" cy="369332"/>
            </a:xfrm>
            <a:prstGeom prst="rect">
              <a:avLst/>
            </a:prstGeom>
            <a:noFill/>
          </p:spPr>
          <p:txBody>
            <a:bodyPr wrap="none" rtlCol="0">
              <a:spAutoFit/>
            </a:bodyPr>
            <a:lstStyle/>
            <a:p>
              <a:r>
                <a:rPr lang="en-US" dirty="0" smtClean="0"/>
                <a:t>Electrostatic Field</a:t>
              </a:r>
              <a:endParaRPr lang="en-US" dirty="0"/>
            </a:p>
          </p:txBody>
        </p:sp>
        <p:sp>
          <p:nvSpPr>
            <p:cNvPr id="12" name="Rectangle 11"/>
            <p:cNvSpPr/>
            <p:nvPr/>
          </p:nvSpPr>
          <p:spPr>
            <a:xfrm>
              <a:off x="0" y="1651369"/>
              <a:ext cx="2175267"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75267" y="1651369"/>
              <a:ext cx="250842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52759" y="1651369"/>
              <a:ext cx="2291241"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1979559"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487414"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electrostatics.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64739" y="2442161"/>
              <a:ext cx="2267281" cy="3259133"/>
            </a:xfrm>
            <a:prstGeom prst="rect">
              <a:avLst/>
            </a:prstGeom>
          </p:spPr>
        </p:pic>
        <p:sp>
          <p:nvSpPr>
            <p:cNvPr id="18" name="Right Arrow 17"/>
            <p:cNvSpPr/>
            <p:nvPr/>
          </p:nvSpPr>
          <p:spPr>
            <a:xfrm>
              <a:off x="6656488"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91704" y="1649274"/>
              <a:ext cx="216105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0" y="231036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rot="16200000">
              <a:off x="7703015" y="4707263"/>
              <a:ext cx="619379" cy="2343840"/>
              <a:chOff x="6825998" y="1945513"/>
              <a:chExt cx="619379" cy="4194262"/>
            </a:xfrm>
          </p:grpSpPr>
          <p:pic>
            <p:nvPicPr>
              <p:cNvPr id="22" name="Picture 22"/>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5551489" y="3973511"/>
                <a:ext cx="3657601" cy="130175"/>
              </a:xfrm>
              <a:prstGeom prst="rect">
                <a:avLst/>
              </a:prstGeom>
              <a:noFill/>
              <a:ln w="9525">
                <a:noFill/>
                <a:miter lim="800000"/>
                <a:headEnd/>
                <a:tailEnd/>
              </a:ln>
            </p:spPr>
          </p:pic>
          <p:sp>
            <p:nvSpPr>
              <p:cNvPr id="23" name="Text Box 5"/>
              <p:cNvSpPr txBox="1">
                <a:spLocks noChangeArrowheads="1"/>
              </p:cNvSpPr>
              <p:nvPr/>
            </p:nvSpPr>
            <p:spPr bwMode="auto">
              <a:xfrm rot="5400000">
                <a:off x="6266773" y="4995770"/>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6297336" y="2474175"/>
                <a:ext cx="1642099"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29" name="Rectangle 28"/>
          <p:cNvSpPr/>
          <p:nvPr/>
        </p:nvSpPr>
        <p:spPr>
          <a:xfrm>
            <a:off x="2175267" y="1649274"/>
            <a:ext cx="2516437" cy="4509522"/>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150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7000" y="661594"/>
            <a:ext cx="8875059" cy="6858000"/>
          </a:xfrm>
          <a:prstGeom prst="rect">
            <a:avLst/>
          </a:prstGeom>
        </p:spPr>
      </p:pic>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104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Tree>
    <p:extLst>
      <p:ext uri="{BB962C8B-B14F-4D97-AF65-F5344CB8AC3E}">
        <p14:creationId xmlns:p14="http://schemas.microsoft.com/office/powerpoint/2010/main" val="182683804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3668</TotalTime>
  <Words>1359</Words>
  <Application>Microsoft Macintosh PowerPoint</Application>
  <PresentationFormat>On-screen Show (4:3)</PresentationFormat>
  <Paragraphs>187</Paragraphs>
  <Slides>35</Slides>
  <Notes>7</Notes>
  <HiddenSlides>4</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38" baseType="lpstr">
      <vt:lpstr>Clarity</vt:lpstr>
      <vt:lpstr>Equation</vt:lpstr>
      <vt:lpstr>Microsoft Word Document</vt:lpstr>
      <vt:lpstr>Quantifying Electrostatic Fields at Protein Interfaces Using Classical Electrostatics Calculations</vt:lpstr>
      <vt:lpstr>Why Study Protein Electrostatics?</vt:lpstr>
      <vt:lpstr>Why Study Protein Electrostatics?</vt:lpstr>
      <vt:lpstr>Probing Protein Electrostatics Using the Vibrational Stark Effect (VSE)</vt:lpstr>
      <vt:lpstr>Goal:  Validate Computational Electrostatic Techniques Against Experimental Stark Shifts</vt:lpstr>
      <vt:lpstr>Goal:  Validate Computational Electrostatic Techniques Against Experimental Stark Shifts</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Computational Approach</vt:lpstr>
      <vt:lpstr>Electrostatics Models</vt:lpstr>
      <vt:lpstr>Electrostatics Models</vt:lpstr>
      <vt:lpstr>PB: Reaction Field Method (RFM)</vt:lpstr>
      <vt:lpstr>PB: Grid Location</vt:lpstr>
      <vt:lpstr>PowerPoint Presentation</vt:lpstr>
      <vt:lpstr>PowerPoint Presentation</vt:lpstr>
      <vt:lpstr>PowerPoint Presentation</vt:lpstr>
      <vt:lpstr>Conclusions</vt:lpstr>
      <vt:lpstr>PB: Including Selected TIP3P Water Molecules</vt:lpstr>
      <vt:lpstr>PB: Including Selected TIP3P Water Molecules</vt:lpstr>
      <vt:lpstr>PB: Including Selected TIP3P Water Molecules</vt:lpstr>
      <vt:lpstr>PB: Including Selected TIP3P Water Molecules</vt:lpstr>
      <vt:lpstr>PowerPoint Presentation</vt:lpstr>
      <vt:lpstr>Electrostatic Frame Clustering: Taking advantage of a weighted average </vt:lpstr>
      <vt:lpstr>Calculating Fields in AMOEBA</vt:lpstr>
      <vt:lpstr>PowerPoint Presentation</vt:lpstr>
      <vt:lpstr>MD: sampling methods</vt:lpstr>
      <vt:lpstr>Conclusions</vt:lpstr>
      <vt:lpstr>PowerPoint Presentation</vt:lpstr>
      <vt:lpstr>PowerPoint Presentation</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249</cp:revision>
  <dcterms:created xsi:type="dcterms:W3CDTF">2012-11-07T16:10:46Z</dcterms:created>
  <dcterms:modified xsi:type="dcterms:W3CDTF">2015-08-03T16:57:56Z</dcterms:modified>
</cp:coreProperties>
</file>